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2"/>
  </p:notesMasterIdLst>
  <p:handoutMasterIdLst>
    <p:handoutMasterId r:id="rId33"/>
  </p:handoutMasterIdLst>
  <p:sldIdLst>
    <p:sldId id="394" r:id="rId2"/>
    <p:sldId id="395" r:id="rId3"/>
    <p:sldId id="600" r:id="rId4"/>
    <p:sldId id="259" r:id="rId5"/>
    <p:sldId id="396" r:id="rId6"/>
    <p:sldId id="481" r:id="rId7"/>
    <p:sldId id="497" r:id="rId8"/>
    <p:sldId id="498" r:id="rId9"/>
    <p:sldId id="579" r:id="rId10"/>
    <p:sldId id="471" r:id="rId11"/>
    <p:sldId id="586" r:id="rId12"/>
    <p:sldId id="591" r:id="rId13"/>
    <p:sldId id="406" r:id="rId14"/>
    <p:sldId id="499" r:id="rId15"/>
    <p:sldId id="413" r:id="rId16"/>
    <p:sldId id="493" r:id="rId17"/>
    <p:sldId id="598" r:id="rId18"/>
    <p:sldId id="599" r:id="rId19"/>
    <p:sldId id="500" r:id="rId20"/>
    <p:sldId id="597" r:id="rId21"/>
    <p:sldId id="593" r:id="rId22"/>
    <p:sldId id="415" r:id="rId23"/>
    <p:sldId id="501" r:id="rId24"/>
    <p:sldId id="502" r:id="rId25"/>
    <p:sldId id="475" r:id="rId26"/>
    <p:sldId id="418" r:id="rId27"/>
    <p:sldId id="456" r:id="rId28"/>
    <p:sldId id="504" r:id="rId29"/>
    <p:sldId id="506" r:id="rId30"/>
    <p:sldId id="50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3F873E55-0001-48CF-A3F9-57493A4F063D}">
          <p14:sldIdLst>
            <p14:sldId id="394"/>
            <p14:sldId id="395"/>
            <p14:sldId id="600"/>
            <p14:sldId id="259"/>
          </p14:sldIdLst>
        </p14:section>
        <p14:section name="Цели на курса и учебна програма" id="{5B87B3D7-979C-49F5-90E4-0381BDEE6FAC}">
          <p14:sldIdLst>
            <p14:sldId id="396"/>
            <p14:sldId id="481"/>
            <p14:sldId id="497"/>
            <p14:sldId id="498"/>
            <p14:sldId id="579"/>
          </p14:sldIdLst>
        </p14:section>
        <p14:section name="Преподаватели" id="{25A2DD18-874E-481F-9E3C-20859EA9F1CC}">
          <p14:sldIdLst>
            <p14:sldId id="471"/>
            <p14:sldId id="586"/>
            <p14:sldId id="591"/>
          </p14:sldIdLst>
        </p14:section>
        <p14:section name="Домашни, изпити и оценяване" id="{BC842B80-FC25-4A6B-875D-DEA732F37BDE}">
          <p14:sldIdLst>
            <p14:sldId id="406"/>
            <p14:sldId id="499"/>
            <p14:sldId id="413"/>
            <p14:sldId id="493"/>
            <p14:sldId id="598"/>
            <p14:sldId id="599"/>
            <p14:sldId id="500"/>
            <p14:sldId id="597"/>
            <p14:sldId id="593"/>
          </p14:sldIdLst>
        </p14:section>
        <p14:section name="Учебни Ресурси" id="{8EAAC692-014C-43D8-BBB6-D5166FE4DBD0}">
          <p14:sldIdLst>
            <p14:sldId id="415"/>
            <p14:sldId id="501"/>
            <p14:sldId id="502"/>
            <p14:sldId id="475"/>
            <p14:sldId id="418"/>
            <p14:sldId id="456"/>
            <p14:sldId id="504"/>
            <p14:sldId id="506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89" autoAdjust="0"/>
    <p:restoredTop sz="95214" autoAdjust="0"/>
  </p:normalViewPr>
  <p:slideViewPr>
    <p:cSldViewPr showGuides="1">
      <p:cViewPr varScale="1">
        <p:scale>
          <a:sx n="53" d="100"/>
          <a:sy n="53" d="100"/>
        </p:scale>
        <p:origin x="1220" y="4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2.10.2020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D97EBEAC-252A-4E3A-9AF3-197ACFB552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31252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AD65DB7-6EEF-4FB7-B6CB-657B12B9CA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35405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3311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30950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A79B93AA-58BC-41CE-A15D-8235CABAFA2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24597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E1D099B-9AF1-468C-A954-8715C7D47AA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39189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527B61E4-D23F-48DD-9BFF-01B719B8587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1122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C7E9D95-FD38-429C-BE98-04240B2307E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05282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3CF5C77-F928-4CF6-AFA2-B2DDFABF102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51218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5961F91-02B8-470D-8B85-574F723DFCA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41066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828C232-0158-4E47-8CFD-ACAA6D511FE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01584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4A16F66-623D-42EF-B334-0153DA8347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879137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4E1862C9-E935-462E-8BD1-B03CC6FF42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76526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2CC33B1F-93F6-4FDD-A790-40CA2A37D3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764686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FF7A056-FDB0-41C3-A7F9-D75C107405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08134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BA60B9B-6854-4B44-B1D2-B2FE037A1C4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35999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25F9D55F-8904-46B6-AFAF-59891FF621B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02996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9B415F0-5225-4E74-A608-51BE17A19EC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15865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hyperlink" Target="https://softuni.b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forum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3062/programming-basics-with-c-sharp-september-2020/interna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s://csharp-book.softuni.b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" TargetMode="External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oftuni.bg/trainings/resources/officedocument/49000/%D1%83%D0%BF%D1%8A%D1%82%D0%B2%D0%B0%D0%BD%D0%B5-%D0%B7%D0%B0-%D0%B8%D0%BD%D1%81%D1%82%D0%B0%D0%BB%D0%B0%D1%86%D0%B8%D1%8F-%D0%BD%D0%B0-visual-studio-2019-programming-basics-with-c-sharp-june-2020/2968" TargetMode="External"/><Relationship Id="rId5" Type="http://schemas.openxmlformats.org/officeDocument/2006/relationships/hyperlink" Target="https://dotnetfiddle.net/" TargetMode="External"/><Relationship Id="rId4" Type="http://schemas.openxmlformats.org/officeDocument/2006/relationships/hyperlink" Target="http://www.monodevelop.com/download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hyperlink" Target="http://www.postbank.bg/" TargetMode="External"/><Relationship Id="rId18" Type="http://schemas.openxmlformats.org/officeDocument/2006/relationships/image" Target="../media/image30.png"/><Relationship Id="rId26" Type="http://schemas.openxmlformats.org/officeDocument/2006/relationships/image" Target="../media/image34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xs-software.com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27.png"/><Relationship Id="rId17" Type="http://schemas.openxmlformats.org/officeDocument/2006/relationships/hyperlink" Target="https://motion-software.com/" TargetMode="External"/><Relationship Id="rId25" Type="http://schemas.openxmlformats.org/officeDocument/2006/relationships/hyperlink" Target="https://www.tek-experts.com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png"/><Relationship Id="rId20" Type="http://schemas.openxmlformats.org/officeDocument/2006/relationships/image" Target="../media/image31.png"/><Relationship Id="rId29" Type="http://schemas.openxmlformats.org/officeDocument/2006/relationships/hyperlink" Target="https://www.telenor.bg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hyperlink" Target="https://www.sbtech.com/" TargetMode="External"/><Relationship Id="rId24" Type="http://schemas.openxmlformats.org/officeDocument/2006/relationships/image" Target="../media/image33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://smartit.bg/" TargetMode="External"/><Relationship Id="rId23" Type="http://schemas.openxmlformats.org/officeDocument/2006/relationships/hyperlink" Target="https://www.zuehlke.com/" TargetMode="External"/><Relationship Id="rId28" Type="http://schemas.openxmlformats.org/officeDocument/2006/relationships/image" Target="../media/image35.png"/><Relationship Id="rId10" Type="http://schemas.openxmlformats.org/officeDocument/2006/relationships/image" Target="../media/image26.png"/><Relationship Id="rId19" Type="http://schemas.openxmlformats.org/officeDocument/2006/relationships/hyperlink" Target="https://coca-colahellenic.com/" TargetMode="External"/><Relationship Id="rId4" Type="http://schemas.openxmlformats.org/officeDocument/2006/relationships/image" Target="../media/image23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28.png"/><Relationship Id="rId22" Type="http://schemas.openxmlformats.org/officeDocument/2006/relationships/image" Target="../media/image32.png"/><Relationship Id="rId27" Type="http://schemas.openxmlformats.org/officeDocument/2006/relationships/hyperlink" Target="https://www.superhosting.bg/?gclid=CjwKCAjw5fzrBRASEiwAD2OSV2HM9vD3KXFwexq_hE27VNo1Gx0yBWBbYg7Ef677GKVaQu7Vn2bX7hoCIkoQAvD_BwE" TargetMode="External"/><Relationship Id="rId30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3191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https://about.softuni.bg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3191" y="5931641"/>
            <a:ext cx="2950749" cy="351754"/>
          </a:xfrm>
        </p:spPr>
        <p:txBody>
          <a:bodyPr/>
          <a:lstStyle/>
          <a:p>
            <a:r>
              <a:rPr lang="bg-BG" sz="1800" dirty="0"/>
              <a:t>Софтуерен университет</a:t>
            </a:r>
            <a:endParaRPr lang="en-US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082" y="5362902"/>
            <a:ext cx="3204342" cy="444536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/>
              <a:t>СофтУни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Откриване на Курса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Основи на Програмирането</a:t>
            </a:r>
            <a:r>
              <a:rPr lang="en-US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2533321"/>
            <a:ext cx="2212117" cy="5517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60EE75-22CD-4275-92FC-B67AAA5CCD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000" y="2082043"/>
            <a:ext cx="2601785" cy="27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3CCD828-BB19-4F37-94CB-62AA8723BA1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191943" y="1527427"/>
            <a:ext cx="8637926" cy="4587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sz="3600" b="1" dirty="0"/>
              <a:t>Ален Паунов</a:t>
            </a:r>
            <a:endParaRPr lang="en-US" sz="3600" b="1" dirty="0"/>
          </a:p>
          <a:p>
            <a:pPr lvl="1" eaLnBrk="0" latinLnBrk="0" hangingPunct="0">
              <a:lnSpc>
                <a:spcPct val="100000"/>
              </a:lnSpc>
            </a:pPr>
            <a:r>
              <a:rPr lang="bg-BG" sz="3600" dirty="0">
                <a:solidFill>
                  <a:schemeClr val="tx2"/>
                </a:solidFill>
              </a:rPr>
              <a:t>Директор на </a:t>
            </a:r>
            <a:r>
              <a:rPr lang="en-US" sz="3600" dirty="0" err="1">
                <a:solidFill>
                  <a:schemeClr val="tx2"/>
                </a:solidFill>
              </a:rPr>
              <a:t>SoftUni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bg-BG" sz="3600" dirty="0">
                <a:solidFill>
                  <a:schemeClr val="tx2"/>
                </a:solidFill>
              </a:rPr>
              <a:t>и част от екипа повече от 2 години</a:t>
            </a:r>
          </a:p>
          <a:p>
            <a:pPr lvl="1" eaLnBrk="0" latinLnBrk="0" hangingPunct="0">
              <a:lnSpc>
                <a:spcPct val="100000"/>
              </a:lnSpc>
            </a:pPr>
            <a:r>
              <a:rPr lang="bg-BG" sz="3600" dirty="0">
                <a:solidFill>
                  <a:schemeClr val="tx2"/>
                </a:solidFill>
              </a:rPr>
              <a:t>Преподавател в различни курсове и технологии</a:t>
            </a:r>
          </a:p>
          <a:p>
            <a:pPr lvl="1" eaLnBrk="0" latinLnBrk="0" hangingPunct="0">
              <a:lnSpc>
                <a:spcPct val="100000"/>
              </a:lnSpc>
            </a:pPr>
            <a:r>
              <a:rPr lang="bg-BG" sz="3600" dirty="0">
                <a:solidFill>
                  <a:schemeClr val="tx2"/>
                </a:solidFill>
              </a:rPr>
              <a:t>Многогодишен опит в сферата на правните услуги</a:t>
            </a:r>
          </a:p>
          <a:p>
            <a:pPr>
              <a:buClr>
                <a:schemeClr val="tx1"/>
              </a:buClr>
            </a:pPr>
            <a:endParaRPr lang="bg-BG" sz="36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398C9FD-D03E-420A-B900-37A0BA258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06E3F8-4610-410C-A63F-E436EC6DF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906" y="1804906"/>
            <a:ext cx="3460831" cy="34608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4430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E33F344-3DB3-4C8D-B793-6013C7BF1613}"/>
              </a:ext>
            </a:extLst>
          </p:cNvPr>
          <p:cNvSpPr txBox="1">
            <a:spLocks/>
          </p:cNvSpPr>
          <p:nvPr/>
        </p:nvSpPr>
        <p:spPr>
          <a:xfrm>
            <a:off x="457200" y="1524001"/>
            <a:ext cx="7483842" cy="45878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bg-BG" sz="280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CDD051B-A392-4BC7-A984-A08FCA3F74A7}"/>
              </a:ext>
            </a:extLst>
          </p:cNvPr>
          <p:cNvSpPr txBox="1">
            <a:spLocks/>
          </p:cNvSpPr>
          <p:nvPr/>
        </p:nvSpPr>
        <p:spPr>
          <a:xfrm>
            <a:off x="71556" y="1523999"/>
            <a:ext cx="8309959" cy="512847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1137" indent="-360363" latinLnBrk="0"/>
            <a:r>
              <a:rPr lang="bg-BG" sz="3600" b="1" dirty="0"/>
              <a:t>Димитър Кръстанов</a:t>
            </a:r>
          </a:p>
          <a:p>
            <a:pPr marL="629903" lvl="1" indent="-360363" latinLnBrk="0"/>
            <a:r>
              <a:rPr lang="bg-BG" sz="3400" noProof="1"/>
              <a:t>Част от </a:t>
            </a:r>
            <a:r>
              <a:rPr lang="en-US" sz="3400" noProof="1"/>
              <a:t>Training and Administration </a:t>
            </a:r>
            <a:r>
              <a:rPr lang="bg-BG" sz="3400" noProof="1"/>
              <a:t> екипа </a:t>
            </a:r>
            <a:r>
              <a:rPr lang="en-US" sz="3400" noProof="1"/>
              <a:t>SoftUni</a:t>
            </a:r>
            <a:endParaRPr lang="bg-BG" sz="3400" noProof="1"/>
          </a:p>
          <a:p>
            <a:pPr marL="629903" lvl="1" indent="-360363" latinLnBrk="0"/>
            <a:r>
              <a:rPr lang="bg-BG" sz="3600" dirty="0"/>
              <a:t>Занимава се с </a:t>
            </a:r>
            <a:r>
              <a:rPr lang="en-US" sz="3600" dirty="0"/>
              <a:t>C#</a:t>
            </a:r>
            <a:r>
              <a:rPr lang="bg-BG" sz="3600" dirty="0"/>
              <a:t>, </a:t>
            </a:r>
            <a:r>
              <a:rPr lang="en-US" sz="3600" dirty="0"/>
              <a:t>Python</a:t>
            </a:r>
            <a:r>
              <a:rPr lang="bg-BG" sz="3600" dirty="0"/>
              <a:t>,</a:t>
            </a:r>
            <a:r>
              <a:rPr lang="en-US" sz="3600" dirty="0"/>
              <a:t> .NET</a:t>
            </a:r>
            <a:endParaRPr lang="bg-BG" sz="3400" noProof="1"/>
          </a:p>
          <a:p>
            <a:pPr marL="629903" lvl="1" indent="-360363" latinLnBrk="0"/>
            <a:r>
              <a:rPr lang="bg-BG" sz="3400" noProof="1"/>
              <a:t>Завършил НСА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03CC060C-ED0B-4F7E-9F65-C75C507626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78FD10-306A-42D6-AA6E-7F1CD057A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690" y="1657174"/>
            <a:ext cx="4028620" cy="315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588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BC82A6-D955-408A-8C57-A06A1F42C1DD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Домашни, Изпити и Оценяване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337389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4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3796" y="977788"/>
            <a:ext cx="10129234" cy="5546589"/>
          </a:xfrm>
        </p:spPr>
        <p:txBody>
          <a:bodyPr>
            <a:normAutofit/>
          </a:bodyPr>
          <a:lstStyle/>
          <a:p>
            <a:pPr lvl="1"/>
            <a:r>
              <a:rPr lang="bg-BG" sz="3400" dirty="0"/>
              <a:t>Упражненията са </a:t>
            </a:r>
            <a:r>
              <a:rPr lang="bg-BG" sz="3400" b="1" dirty="0">
                <a:solidFill>
                  <a:schemeClr val="bg1"/>
                </a:solidFill>
              </a:rPr>
              <a:t>много важни</a:t>
            </a:r>
            <a:r>
              <a:rPr lang="en-US" sz="3400" b="1" dirty="0">
                <a:solidFill>
                  <a:schemeClr val="bg1"/>
                </a:solidFill>
              </a:rPr>
              <a:t>!</a:t>
            </a:r>
          </a:p>
          <a:p>
            <a:pPr lvl="2"/>
            <a:r>
              <a:rPr lang="bg-BG" sz="3200" dirty="0"/>
              <a:t>Трябва да програмирате </a:t>
            </a:r>
            <a:r>
              <a:rPr lang="bg-BG" sz="3200" b="1" dirty="0">
                <a:solidFill>
                  <a:schemeClr val="bg1"/>
                </a:solidFill>
              </a:rPr>
              <a:t>всеки ден!</a:t>
            </a:r>
            <a:endParaRPr lang="en-US" sz="3200" b="1" dirty="0">
              <a:solidFill>
                <a:schemeClr val="bg1"/>
              </a:solidFill>
            </a:endParaRPr>
          </a:p>
          <a:p>
            <a:pPr lvl="1"/>
            <a:r>
              <a:rPr lang="bg-BG" sz="3400" dirty="0"/>
              <a:t>Във всяко учебно занятие има </a:t>
            </a:r>
            <a:r>
              <a:rPr lang="bg-BG" sz="3400" b="1" dirty="0">
                <a:solidFill>
                  <a:schemeClr val="bg1"/>
                </a:solidFill>
              </a:rPr>
              <a:t>задачи</a:t>
            </a:r>
            <a:endParaRPr lang="en-US" sz="34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Решаваме част от тях</a:t>
            </a:r>
            <a:r>
              <a:rPr lang="en-US" sz="3200" dirty="0"/>
              <a:t> </a:t>
            </a:r>
            <a:r>
              <a:rPr lang="bg-BG" sz="3200" dirty="0"/>
              <a:t>по време на занятие</a:t>
            </a:r>
            <a:endParaRPr lang="en-US" sz="3200" dirty="0"/>
          </a:p>
          <a:p>
            <a:pPr lvl="2"/>
            <a:r>
              <a:rPr lang="bg-BG" sz="3200" dirty="0"/>
              <a:t>Решенията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r>
              <a:rPr lang="en-US" sz="3200" dirty="0"/>
              <a:t>: </a:t>
            </a:r>
            <a:r>
              <a:rPr lang="en-US" sz="32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judge.softuni.bg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FA3BDEF-0E24-4928-8548-22D5CE828AC3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6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b="1" dirty="0">
                <a:solidFill>
                  <a:schemeClr val="bg1"/>
                </a:solidFill>
              </a:rPr>
              <a:t>тестват автоматизирано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judge.softuni.bg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Ще я 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softuni.bg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акаунт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</a:t>
            </a:r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414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11F799C5-2182-41AF-AD44-F62EBF6C5E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983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r>
              <a:rPr lang="bg-BG" sz="3400" dirty="0"/>
              <a:t>Качвате </a:t>
            </a:r>
            <a:r>
              <a:rPr lang="bg-BG" sz="3400" b="1" dirty="0">
                <a:solidFill>
                  <a:schemeClr val="bg1"/>
                </a:solidFill>
              </a:rPr>
              <a:t>сорс кода </a:t>
            </a:r>
            <a:r>
              <a:rPr lang="en-US" sz="3400" dirty="0"/>
              <a:t>(</a:t>
            </a:r>
            <a:r>
              <a:rPr lang="bg-BG" sz="3400" dirty="0"/>
              <a:t>програмата)</a:t>
            </a:r>
            <a:endParaRPr lang="en-US" sz="3400" dirty="0">
              <a:cs typeface="Calibri"/>
            </a:endParaRPr>
          </a:p>
          <a:p>
            <a:r>
              <a:rPr lang="bg-BG" sz="3400" dirty="0"/>
              <a:t>Програмата се проверява с поредица </a:t>
            </a:r>
            <a:r>
              <a:rPr lang="bg-BG" sz="3400" b="1" dirty="0">
                <a:solidFill>
                  <a:schemeClr val="bg1"/>
                </a:solidFill>
              </a:rPr>
              <a:t>тестове</a:t>
            </a:r>
            <a:endParaRPr lang="bg-BG" sz="3400" b="1" dirty="0">
              <a:solidFill>
                <a:schemeClr val="bg1"/>
              </a:solidFill>
              <a:cs typeface="Calibri"/>
            </a:endParaRPr>
          </a:p>
          <a:p>
            <a:r>
              <a:rPr lang="bg-BG" sz="3400" dirty="0"/>
              <a:t>За всеки успешен </a:t>
            </a:r>
            <a:br>
              <a:rPr lang="bg-BG" sz="3400" dirty="0">
                <a:cs typeface="Calibri"/>
              </a:rPr>
            </a:br>
            <a:r>
              <a:rPr lang="bg-BG" sz="3400" dirty="0"/>
              <a:t>тест получавате </a:t>
            </a:r>
            <a:r>
              <a:rPr lang="bg-BG" sz="3400" b="1" dirty="0">
                <a:solidFill>
                  <a:schemeClr val="bg1"/>
                </a:solidFill>
              </a:rPr>
              <a:t>точки</a:t>
            </a:r>
            <a:endParaRPr lang="en-US" sz="34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950" dirty="0"/>
              <a:t>Как Работи Тестването в</a:t>
            </a:r>
            <a:r>
              <a:rPr lang="en-US" sz="3950" dirty="0"/>
              <a:t> Judge </a:t>
            </a:r>
            <a:r>
              <a:rPr lang="bg-BG" sz="3950" dirty="0"/>
              <a:t>Системата</a:t>
            </a:r>
            <a:r>
              <a:rPr lang="en-US" sz="3950" dirty="0"/>
              <a:t>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000" y="4374000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773" y="2648008"/>
            <a:ext cx="6554180" cy="3858992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9BD4BDEB-8A81-43FD-9F2B-A25B7FD58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769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45294" y="862528"/>
            <a:ext cx="10134600" cy="57916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Курсът "Основи на програмирането" завършва с онлайн практически изпит – </a:t>
            </a:r>
            <a:r>
              <a:rPr lang="bg-BG" sz="3200" b="1" dirty="0">
                <a:solidFill>
                  <a:srgbClr val="FFA60F"/>
                </a:solidFill>
              </a:rPr>
              <a:t>21 и 22 ноември</a:t>
            </a:r>
            <a:endParaRPr lang="bg-BG" sz="3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000" dirty="0"/>
              <a:t>Срок ранно плащане - </a:t>
            </a:r>
            <a:r>
              <a:rPr lang="bg-BG" sz="3000" b="1" dirty="0">
                <a:solidFill>
                  <a:schemeClr val="bg1"/>
                </a:solidFill>
              </a:rPr>
              <a:t>19 октомври </a:t>
            </a:r>
            <a:r>
              <a:rPr lang="bg-BG" sz="3000" dirty="0"/>
              <a:t>(50лв)</a:t>
            </a:r>
          </a:p>
          <a:p>
            <a:pPr lvl="0">
              <a:lnSpc>
                <a:spcPct val="100000"/>
              </a:lnSpc>
            </a:pPr>
            <a:r>
              <a:rPr lang="bg-BG" sz="3200" b="1" dirty="0">
                <a:solidFill>
                  <a:schemeClr val="bg1"/>
                </a:solidFill>
              </a:rPr>
              <a:t>6 задачи </a:t>
            </a:r>
            <a:r>
              <a:rPr lang="bg-BG" sz="3200" dirty="0"/>
              <a:t>за </a:t>
            </a:r>
            <a:r>
              <a:rPr lang="bg-BG" sz="3200" b="1" dirty="0">
                <a:solidFill>
                  <a:schemeClr val="bg1"/>
                </a:solidFill>
              </a:rPr>
              <a:t>4 часа</a:t>
            </a:r>
            <a:r>
              <a:rPr lang="bg-BG" sz="3200" b="1" dirty="0"/>
              <a:t> </a:t>
            </a:r>
            <a:r>
              <a:rPr lang="bg-BG" sz="3200" dirty="0"/>
              <a:t>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endParaRPr lang="en-US" sz="32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цикли</a:t>
            </a:r>
            <a:endParaRPr lang="en-US" sz="3000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7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1000" y="1134000"/>
            <a:ext cx="10641000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Онлайн</a:t>
            </a: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bg-BG" dirty="0"/>
              <a:t>теоретичен</a:t>
            </a: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bg-BG" dirty="0"/>
              <a:t>изпит:</a:t>
            </a: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bg-BG" sz="3600" b="1" dirty="0">
                <a:solidFill>
                  <a:srgbClr val="FFA60F"/>
                </a:solidFill>
              </a:rPr>
              <a:t>21 и 22 ноември</a:t>
            </a:r>
            <a:endParaRPr lang="bg-BG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15</a:t>
            </a:r>
            <a:r>
              <a:rPr lang="bg-BG" b="1" dirty="0">
                <a:solidFill>
                  <a:schemeClr val="bg1"/>
                </a:solidFill>
              </a:rPr>
              <a:t> въпроса </a:t>
            </a:r>
            <a:r>
              <a:rPr lang="bg-BG" dirty="0"/>
              <a:t>за </a:t>
            </a:r>
            <a:r>
              <a:rPr lang="bg-BG" b="1" dirty="0">
                <a:solidFill>
                  <a:schemeClr val="bg1"/>
                </a:solidFill>
              </a:rPr>
              <a:t>30 минути </a:t>
            </a:r>
            <a:r>
              <a:rPr lang="bg-BG" dirty="0"/>
              <a:t>в </a:t>
            </a:r>
            <a:r>
              <a:rPr lang="en-US" dirty="0"/>
              <a:t>quiz </a:t>
            </a:r>
            <a:r>
              <a:rPr lang="bg-BG" dirty="0"/>
              <a:t>системата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Затворени въпроси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Един или повече верни отговора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63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26313E1-B7D7-4CE5-8C9C-C208A68157C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0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E3F986-F44B-41C9-8C85-8038B4987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sz="3600" dirty="0">
                <a:sym typeface="Wingdings" panose="05000000000000000000" pitchFamily="2" charset="2"/>
              </a:rPr>
              <a:t>Видими в раздел "Обучения" във вашия профил</a:t>
            </a: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Резултат &lt; 4.00</a:t>
            </a:r>
          </a:p>
          <a:p>
            <a:pPr lvl="2"/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</a:p>
          <a:p>
            <a:r>
              <a:rPr lang="bg-BG" sz="3600" dirty="0">
                <a:sym typeface="Wingdings" panose="05000000000000000000" pitchFamily="2" charset="2"/>
              </a:rPr>
              <a:t>Записване на </a:t>
            </a:r>
            <a:r>
              <a:rPr lang="en-US" sz="3600" dirty="0"/>
              <a:t>Fundamentals Module</a:t>
            </a:r>
            <a:endParaRPr lang="bg-BG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Резултати от Приемен Изпит</a:t>
            </a:r>
            <a:endParaRPr lang="en-US" dirty="0"/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96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3A20B63A-602C-4DFD-AE39-DBB84B3817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009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-356616">
              <a:buFontTx/>
              <a:buAutoNum type="arabicPeriod"/>
            </a:pPr>
            <a:r>
              <a:rPr lang="bg-BG" dirty="0"/>
              <a:t>Цели на Курса и Учебна Програма</a:t>
            </a:r>
            <a:endParaRPr lang="en-US" dirty="0"/>
          </a:p>
          <a:p>
            <a:pPr marL="0" indent="-356616">
              <a:buFontTx/>
              <a:buAutoNum type="arabicPeriod"/>
            </a:pPr>
            <a:r>
              <a:rPr lang="bg-BG" dirty="0"/>
              <a:t>Преподаватели</a:t>
            </a:r>
            <a:endParaRPr lang="en-US" dirty="0"/>
          </a:p>
          <a:p>
            <a:pPr marL="0" indent="-356616">
              <a:buFontTx/>
              <a:buAutoNum type="arabicPeriod"/>
            </a:pPr>
            <a:r>
              <a:rPr lang="bg-BG" dirty="0"/>
              <a:t>Домашни, Изпити и Оценяване</a:t>
            </a:r>
          </a:p>
          <a:p>
            <a:pPr marL="0" indent="-356616">
              <a:buFontTx/>
              <a:buAutoNum type="arabicPeriod"/>
            </a:pPr>
            <a:r>
              <a:rPr lang="bg-BG" dirty="0"/>
              <a:t>Учебни Ресурси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1165582"/>
            <a:ext cx="3962400" cy="486418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421BE139-8F59-4E9B-BAF2-89C92D2088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7618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1650693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1265381" y="1879027"/>
            <a:ext cx="2948472" cy="34559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1383927" y="2964270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100%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721263" y="3961799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Оценяване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245302">
            <a:off x="7120999" y="227028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8004904" y="3276300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Домашни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СофтУни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9110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00" y="1596693"/>
            <a:ext cx="5207308" cy="52073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406263" y="3907799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Оценяване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471004">
            <a:off x="6959276" y="184371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7900581" y="2833046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Теоретичен изпит 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ЦПО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8493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53F0B-79FE-4CBC-B1B9-F18C8AA47ED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Какво ни Трябва за Курса?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2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923859" cy="5201066"/>
          </a:xfrm>
        </p:spPr>
        <p:txBody>
          <a:bodyPr/>
          <a:lstStyle/>
          <a:p>
            <a:r>
              <a:rPr lang="bg-BG" dirty="0"/>
              <a:t>Официална </a:t>
            </a:r>
            <a:r>
              <a:rPr lang="bg-BG" b="1" dirty="0">
                <a:solidFill>
                  <a:schemeClr val="bg1"/>
                </a:solidFill>
              </a:rPr>
              <a:t>страница</a:t>
            </a:r>
            <a:r>
              <a:rPr lang="bg-BG" dirty="0"/>
              <a:t> на курса "</a:t>
            </a:r>
            <a:r>
              <a:rPr lang="bg-BG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bg-BG" dirty="0"/>
              <a:t>"</a:t>
            </a:r>
            <a:r>
              <a:rPr lang="en-US" dirty="0"/>
              <a:t>:</a:t>
            </a:r>
          </a:p>
          <a:p>
            <a:pPr lvl="1">
              <a:spcAft>
                <a:spcPts val="2400"/>
              </a:spcAft>
            </a:pPr>
            <a:endParaRPr lang="en-US" sz="2900" dirty="0"/>
          </a:p>
          <a:p>
            <a:r>
              <a:rPr lang="bg-BG" sz="3400" dirty="0"/>
              <a:t>Влизайте редовно във </a:t>
            </a:r>
            <a:r>
              <a:rPr lang="bg-BG" sz="3400" b="1" dirty="0">
                <a:solidFill>
                  <a:schemeClr val="bg1"/>
                </a:solidFill>
              </a:rPr>
              <a:t>форума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400" dirty="0"/>
              <a:t>на </a:t>
            </a:r>
            <a:r>
              <a:rPr lang="bg-BG" sz="3400" b="1" noProof="1">
                <a:solidFill>
                  <a:schemeClr val="bg1"/>
                </a:solidFill>
              </a:rPr>
              <a:t>СофтУни</a:t>
            </a:r>
            <a:r>
              <a:rPr lang="en-US" sz="34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Обсъждайте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задачите</a:t>
            </a:r>
            <a:r>
              <a:rPr lang="bg-BG" b="1" dirty="0"/>
              <a:t> </a:t>
            </a:r>
            <a:r>
              <a:rPr lang="bg-BG" dirty="0"/>
              <a:t>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проблеми</a:t>
            </a:r>
            <a:endParaRPr lang="en-US" sz="31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Сайт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4000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https://softuni.bg/courses/programming-basics/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09500" y="5626949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https://softuni.bg/forum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D3A6FDC-48F5-4951-BE5F-4349D83DDE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32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слайдове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видео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домашни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проекти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и други </a:t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Слайдове, Видео, Домашни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6" y="4305300"/>
            <a:ext cx="2650172" cy="21336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4A7AA622-63C6-4D2F-A8CE-389DDFA9E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615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819400" y="1676400"/>
            <a:ext cx="9296400" cy="3289300"/>
          </a:xfrm>
        </p:spPr>
        <p:txBody>
          <a:bodyPr anchor="ctr" anchorCtr="0">
            <a:spAutoFit/>
          </a:bodyPr>
          <a:lstStyle/>
          <a:p>
            <a:pPr indent="-356616">
              <a:buNone/>
            </a:pPr>
            <a:r>
              <a:rPr lang="bg-BG" sz="3600" dirty="0"/>
              <a:t>Учебник по основи на програмирането</a:t>
            </a:r>
            <a:endParaRPr lang="en-US" sz="3600" dirty="0"/>
          </a:p>
          <a:p>
            <a:pPr marL="533400" lvl="1" indent="-356616"/>
            <a:r>
              <a:rPr lang="en-US" sz="3600" dirty="0"/>
              <a:t>"</a:t>
            </a:r>
            <a:r>
              <a:rPr lang="bg-BG" sz="3600" b="1" dirty="0">
                <a:solidFill>
                  <a:schemeClr val="bg1"/>
                </a:solidFill>
              </a:rPr>
              <a:t>Основи на програмирането със </a:t>
            </a:r>
            <a:r>
              <a:rPr lang="en-US" sz="3600" b="1" dirty="0">
                <a:solidFill>
                  <a:schemeClr val="bg1"/>
                </a:solidFill>
              </a:rPr>
              <a:t>C#</a:t>
            </a:r>
            <a:r>
              <a:rPr lang="en-US" sz="3600" dirty="0"/>
              <a:t>", </a:t>
            </a:r>
            <a:br>
              <a:rPr lang="en-US" sz="3600" dirty="0"/>
            </a:br>
            <a:r>
              <a:rPr lang="bg-BG" sz="3600" dirty="0"/>
              <a:t>Светлин Наков и колектив</a:t>
            </a:r>
            <a:r>
              <a:rPr lang="en-US" sz="3600" dirty="0"/>
              <a:t>, 2017, </a:t>
            </a:r>
            <a:br>
              <a:rPr lang="en-US" sz="3600" dirty="0"/>
            </a:br>
            <a:r>
              <a:rPr lang="en-US" sz="3600" dirty="0"/>
              <a:t>ISBN 978-619-00-0635-0</a:t>
            </a:r>
          </a:p>
          <a:p>
            <a:pPr marL="533400" lvl="1" indent="-356616"/>
            <a:r>
              <a:rPr lang="bg-BG" sz="3600" dirty="0"/>
              <a:t>Свободна за прочит</a:t>
            </a:r>
            <a:r>
              <a:rPr lang="en-US" sz="3600" dirty="0"/>
              <a:t>: </a:t>
            </a:r>
            <a:r>
              <a:rPr lang="en-US" sz="36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csharp-book.softuni.bg</a:t>
            </a:r>
            <a:endParaRPr lang="bg-BG" sz="36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Книга "Основи на програмирането със </a:t>
            </a:r>
            <a:r>
              <a:rPr lang="en-US" dirty="0"/>
              <a:t>C#</a:t>
            </a:r>
            <a:r>
              <a:rPr lang="bg-BG" dirty="0"/>
              <a:t>"</a:t>
            </a:r>
            <a:endParaRPr lang="en-US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DB24A20E-E177-45EA-9A7F-24EB497B97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2" y="2211355"/>
            <a:ext cx="2241319" cy="3088432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E44AC800-6985-4FEA-8BCB-B9471549F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689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894013" y="1041400"/>
            <a:ext cx="9296400" cy="4464050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bg-BG" dirty="0"/>
              <a:t>Учебник по основи на програмирането</a:t>
            </a:r>
            <a:endParaRPr lang="en-US" dirty="0"/>
          </a:p>
          <a:p>
            <a:pPr marL="533400" lvl="1" indent="-266700"/>
            <a:r>
              <a:rPr lang="en-US" dirty="0"/>
              <a:t>"</a:t>
            </a:r>
            <a:r>
              <a:rPr lang="bg-BG" dirty="0"/>
              <a:t>Въведение в програмирането със </a:t>
            </a:r>
            <a:r>
              <a:rPr lang="en-US" dirty="0"/>
              <a:t>C#", </a:t>
            </a:r>
            <a:r>
              <a:rPr lang="bg-BG" dirty="0"/>
              <a:t>Светлин Наков и колектив</a:t>
            </a:r>
            <a:r>
              <a:rPr lang="en-US" dirty="0"/>
              <a:t>, 2015, ISBN 9789544005276</a:t>
            </a:r>
          </a:p>
          <a:p>
            <a:pPr marL="533400" lvl="1" indent="-266700"/>
            <a:r>
              <a:rPr lang="bg-BG" dirty="0"/>
              <a:t>Налични са българска и английска версия</a:t>
            </a:r>
            <a:r>
              <a:rPr lang="en-US" dirty="0"/>
              <a:t> (</a:t>
            </a:r>
            <a:r>
              <a:rPr lang="bg-BG" dirty="0"/>
              <a:t>в </a:t>
            </a:r>
            <a:r>
              <a:rPr lang="en-US" dirty="0"/>
              <a:t>PDF,</a:t>
            </a:r>
            <a:r>
              <a:rPr lang="bg-BG" dirty="0"/>
              <a:t> </a:t>
            </a:r>
            <a:r>
              <a:rPr lang="en-US" dirty="0"/>
              <a:t>HTML, </a:t>
            </a:r>
            <a:r>
              <a:rPr lang="en-US" noProof="1"/>
              <a:t>ePub</a:t>
            </a:r>
            <a:r>
              <a:rPr lang="bg-BG" noProof="1"/>
              <a:t>, </a:t>
            </a:r>
            <a:r>
              <a:rPr lang="en-US" noProof="1"/>
              <a:t>Kindle</a:t>
            </a:r>
            <a:r>
              <a:rPr lang="bg-BG" dirty="0"/>
              <a:t> и други формати</a:t>
            </a:r>
            <a:r>
              <a:rPr lang="en-US" dirty="0"/>
              <a:t>)</a:t>
            </a:r>
          </a:p>
          <a:p>
            <a:pPr marL="533400" lvl="1" indent="-266700"/>
            <a:r>
              <a:rPr lang="bg-BG" dirty="0"/>
              <a:t>Свободно изтегляне от</a:t>
            </a:r>
            <a:r>
              <a:rPr lang="en-US" dirty="0"/>
              <a:t>: </a:t>
            </a:r>
            <a:r>
              <a:rPr lang="en-US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introprogramming.info</a:t>
            </a:r>
            <a:endParaRPr lang="bg-BG" b="1" dirty="0">
              <a:solidFill>
                <a:schemeClr val="bg1"/>
              </a:solidFill>
            </a:endParaRPr>
          </a:p>
          <a:p>
            <a:pPr marL="533400" lvl="1" indent="-266700"/>
            <a:r>
              <a:rPr lang="bg-BG" dirty="0"/>
              <a:t>Хартиено копие </a:t>
            </a:r>
            <a:r>
              <a:rPr lang="bg-BG" dirty="0">
                <a:sym typeface="Wingdings" panose="05000000000000000000" pitchFamily="2" charset="2"/>
              </a:rPr>
              <a:t> попитайте в </a:t>
            </a:r>
            <a:r>
              <a:rPr lang="bg-BG" noProof="1">
                <a:sym typeface="Wingdings" panose="05000000000000000000" pitchFamily="2" charset="2"/>
              </a:rPr>
              <a:t>СофтУни</a:t>
            </a:r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44" y="100750"/>
            <a:ext cx="9637857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Книга "Въведение в програмирането със </a:t>
            </a:r>
            <a:r>
              <a:rPr lang="en-US" dirty="0"/>
              <a:t>C#</a:t>
            </a:r>
            <a:r>
              <a:rPr lang="bg-BG" dirty="0"/>
              <a:t>"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6000" y="5483535"/>
            <a:ext cx="11520000" cy="6654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bg-BG" sz="3200" dirty="0"/>
              <a:t>В курса се обхващат първите 6 глави (до цикли), останалата част от книгата се покрива в курса </a:t>
            </a:r>
            <a:r>
              <a:rPr lang="en-US" sz="3200" dirty="0"/>
              <a:t>Programming Fundamentals</a:t>
            </a: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C1BE7A6D-9EDE-40CD-9276-496DD87BE1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35" y="1983645"/>
            <a:ext cx="2193179" cy="3124200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4072B113-DBA5-4F03-925A-4117332748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5177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C73CD-A2A4-423F-926D-ABF15D3F1E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Community 2019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bg-BG" dirty="0"/>
              <a:t>безплатна версия на </a:t>
            </a:r>
            <a:r>
              <a:rPr lang="en-US" dirty="0"/>
              <a:t>VS 201</a:t>
            </a:r>
            <a:r>
              <a:rPr lang="bg-BG" dirty="0"/>
              <a:t>9</a:t>
            </a:r>
            <a:r>
              <a:rPr lang="en-US" dirty="0"/>
              <a:t>)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Visual Studio</a:t>
            </a:r>
            <a:r>
              <a:rPr lang="bg-BG" dirty="0"/>
              <a:t> 2017 /</a:t>
            </a:r>
            <a:r>
              <a:rPr lang="en-US" dirty="0"/>
              <a:t> 201</a:t>
            </a:r>
            <a:r>
              <a:rPr lang="bg-BG" dirty="0"/>
              <a:t>5</a:t>
            </a:r>
            <a:r>
              <a:rPr lang="en-US" dirty="0"/>
              <a:t> / 201</a:t>
            </a:r>
            <a:r>
              <a:rPr lang="bg-BG" dirty="0"/>
              <a:t>3</a:t>
            </a:r>
            <a:r>
              <a:rPr lang="en-US" dirty="0"/>
              <a:t> / 201</a:t>
            </a:r>
            <a:r>
              <a:rPr lang="bg-BG" dirty="0"/>
              <a:t>2</a:t>
            </a:r>
            <a:r>
              <a:rPr lang="en-US" dirty="0"/>
              <a:t> </a:t>
            </a:r>
            <a:r>
              <a:rPr lang="bg-BG" dirty="0"/>
              <a:t>също може </a:t>
            </a:r>
            <a:br>
              <a:rPr lang="bg-BG" dirty="0"/>
            </a:br>
            <a:r>
              <a:rPr lang="bg-BG" dirty="0"/>
              <a:t>(но не се препоръчва)</a:t>
            </a:r>
            <a:endParaRPr lang="en-US" dirty="0"/>
          </a:p>
          <a:p>
            <a:pPr lvl="1"/>
            <a:r>
              <a:rPr lang="bg-BG" dirty="0"/>
              <a:t>Алтернативи: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MonoDevelop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</a:t>
            </a:r>
            <a:r>
              <a:rPr lang="bg-BG" dirty="0"/>
              <a:t>за </a:t>
            </a:r>
            <a:r>
              <a:rPr lang="en-US" dirty="0"/>
              <a:t>Mac,</a:t>
            </a:r>
            <a:r>
              <a:rPr lang="bg-BG" dirty="0"/>
              <a:t> </a:t>
            </a:r>
            <a:r>
              <a:rPr lang="en-US" dirty="0"/>
              <a:t>Linux</a:t>
            </a:r>
            <a:r>
              <a:rPr lang="bg-BG" dirty="0"/>
              <a:t> и </a:t>
            </a:r>
            <a:r>
              <a:rPr lang="en-US" dirty="0"/>
              <a:t>Windows)</a:t>
            </a:r>
            <a:endParaRPr lang="bg-BG" dirty="0"/>
          </a:p>
          <a:p>
            <a:pPr lvl="2">
              <a:buClr>
                <a:schemeClr val="tx1"/>
              </a:buClr>
            </a:pPr>
            <a:r>
              <a:rPr lang="en-US" b="1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</a:t>
            </a:r>
            <a:r>
              <a:rPr lang="en-US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Fiddle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(в браузър)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Инструкции</a:t>
            </a:r>
            <a:r>
              <a:rPr lang="bg-BG" dirty="0"/>
              <a:t> за инсталация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Препоръчителен Софтуер</a:t>
            </a:r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visual studio 2017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00089"/>
            <a:ext cx="5479357" cy="92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11F246BB-4538-4B04-BBE1-AC3F28CD52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19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64395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D6FD095-300B-4C2C-9447-68948A90E983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2000" b="1" dirty="0"/>
            </a:br>
            <a:r>
              <a:rPr lang="en-US" sz="11500" b="1" dirty="0"/>
              <a:t>#pb-oct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Имате въпроси?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0D6E097-82C0-4662-98B0-B810E2A57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58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406B574-2500-419E-8305-853DEAD17C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819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591108" y="4551433"/>
            <a:ext cx="566588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3782310" y="3479744"/>
            <a:ext cx="396008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3039286" y="1476892"/>
            <a:ext cx="5575977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70008" y="2475274"/>
            <a:ext cx="3856369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1070007" y="4550827"/>
            <a:ext cx="271230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8742777" y="1467733"/>
            <a:ext cx="2518346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6728172" y="2482131"/>
            <a:ext cx="4539290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1070007" y="1468885"/>
            <a:ext cx="174819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" name="Picture 1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0007" y="3479744"/>
            <a:ext cx="2466333" cy="87607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21"/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53422" y="2460231"/>
            <a:ext cx="1147706" cy="87819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23"/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32466" y="4550827"/>
            <a:ext cx="1502525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25"/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66038" y="3487370"/>
            <a:ext cx="3290953" cy="86844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1" name="Picture 20">
            <a:hlinkClick r:id="rId27"/>
            <a:extLst>
              <a:ext uri="{FF2B5EF4-FFF2-40B4-BE49-F238E27FC236}">
                <a16:creationId xmlns:a16="http://schemas.microsoft.com/office/drawing/2014/main" id="{209EACB9-FC1D-4DCA-BC86-B0DD0231235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70007" y="5565405"/>
            <a:ext cx="6836028" cy="86789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7" name="Picture 6">
            <a:hlinkClick r:id="rId29"/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05959" y="5561966"/>
            <a:ext cx="2961504" cy="87133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18" name="Slide Number">
            <a:extLst>
              <a:ext uri="{FF2B5EF4-FFF2-40B4-BE49-F238E27FC236}">
                <a16:creationId xmlns:a16="http://schemas.microsoft.com/office/drawing/2014/main" id="{912B1CED-2FB7-418E-A149-8823F5A619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288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3D88F-C0A6-4610-8FD7-DF3468798D41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Цели на Курса и Учебна Програма</a:t>
            </a:r>
            <a:endParaRPr lang="bg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E97FDE-3573-4565-B412-F563AF2C61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920" y="1447800"/>
            <a:ext cx="2278160" cy="244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6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0892" y="1089000"/>
            <a:ext cx="10062138" cy="5276048"/>
          </a:xfrm>
        </p:spPr>
        <p:txBody>
          <a:bodyPr>
            <a:normAutofit/>
          </a:bodyPr>
          <a:lstStyle/>
          <a:p>
            <a:r>
              <a:rPr lang="bg-BG" sz="3400" dirty="0"/>
              <a:t>Курсът </a:t>
            </a:r>
            <a:r>
              <a:rPr lang="en-US" sz="3400" b="1" dirty="0">
                <a:solidFill>
                  <a:schemeClr val="bg1"/>
                </a:solidFill>
              </a:rPr>
              <a:t>"</a:t>
            </a:r>
            <a:r>
              <a:rPr lang="bg-BG" sz="3400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en-US" sz="3400" b="1" dirty="0">
                <a:solidFill>
                  <a:schemeClr val="bg1"/>
                </a:solidFill>
              </a:rPr>
              <a:t>"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дава</a:t>
            </a:r>
            <a:r>
              <a:rPr lang="en-US" sz="3400" dirty="0"/>
              <a:t>:</a:t>
            </a:r>
          </a:p>
          <a:p>
            <a:pPr lvl="1"/>
            <a:r>
              <a:rPr lang="bg-BG" sz="3200" dirty="0"/>
              <a:t>Въведение в един от </a:t>
            </a:r>
            <a:r>
              <a:rPr lang="bg-BG" sz="3200" b="1" dirty="0">
                <a:solidFill>
                  <a:schemeClr val="bg1"/>
                </a:solidFill>
              </a:rPr>
              <a:t>най-търсените </a:t>
            </a:r>
            <a:r>
              <a:rPr lang="bg-BG" sz="3200" dirty="0"/>
              <a:t>програмни езици на пазара в България</a:t>
            </a:r>
          </a:p>
          <a:p>
            <a:pPr lvl="1"/>
            <a:r>
              <a:rPr lang="bg-BG" sz="3200" dirty="0"/>
              <a:t>Познания върху </a:t>
            </a:r>
            <a:r>
              <a:rPr lang="bg-BG" sz="3200" b="1" dirty="0">
                <a:solidFill>
                  <a:schemeClr val="bg1"/>
                </a:solidFill>
              </a:rPr>
              <a:t>основни концепции </a:t>
            </a:r>
            <a:r>
              <a:rPr lang="bg-BG" sz="3200" dirty="0"/>
              <a:t>от</a:t>
            </a:r>
            <a:r>
              <a:rPr lang="en-US" sz="3200" dirty="0"/>
              <a:t> </a:t>
            </a:r>
            <a:r>
              <a:rPr lang="bg-BG" sz="3200" dirty="0"/>
              <a:t>информационните технологии</a:t>
            </a:r>
          </a:p>
          <a:p>
            <a:pPr lvl="1"/>
            <a:r>
              <a:rPr lang="bg-BG" sz="3200" dirty="0"/>
              <a:t>Базово </a:t>
            </a:r>
            <a:r>
              <a:rPr lang="bg-BG" sz="3200" b="1" dirty="0">
                <a:solidFill>
                  <a:schemeClr val="bg1"/>
                </a:solidFill>
              </a:rPr>
              <a:t>алгоритмично мислене</a:t>
            </a:r>
          </a:p>
          <a:p>
            <a:pPr lvl="1"/>
            <a:r>
              <a:rPr lang="bg-BG" sz="3200" dirty="0"/>
              <a:t>Първа крачка в едно ново и </a:t>
            </a:r>
            <a:r>
              <a:rPr lang="bg-BG" sz="3200" b="1" dirty="0">
                <a:solidFill>
                  <a:schemeClr val="bg1"/>
                </a:solidFill>
              </a:rPr>
              <a:t>динамично</a:t>
            </a:r>
            <a:r>
              <a:rPr lang="en-US" sz="3200" b="1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начинание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17BA1C0-83CD-4EB2-AD3E-81ED75DA3E1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4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EB4960-2E18-4B62-9F06-8B776D701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Първи стъпки в програмирането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Проверки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По-сложни проверки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for</a:t>
            </a:r>
            <a:r>
              <a:rPr lang="bg-BG" dirty="0">
                <a:latin typeface="+mj-lt"/>
              </a:rPr>
              <a:t>-цикъл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while-</a:t>
            </a:r>
            <a:r>
              <a:rPr lang="bg-BG" dirty="0">
                <a:latin typeface="+mj-lt"/>
              </a:rPr>
              <a:t>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Вложени</a:t>
            </a:r>
            <a:r>
              <a:rPr lang="ru-RU" dirty="0">
                <a:latin typeface="+mj-lt"/>
              </a:rPr>
              <a:t> цикли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 (1)</a:t>
            </a:r>
            <a:endParaRPr lang="en-US" dirty="0"/>
          </a:p>
        </p:txBody>
      </p:sp>
      <p:pic>
        <p:nvPicPr>
          <p:cNvPr id="4098" name="Picture 2" descr="Ð ÐµÐ·ÑÐ»ÑÐ°Ñ Ñ Ð¸Ð·Ð¾Ð±ÑÐ°Ð¶ÐµÐ½Ð¸Ðµ Ð·Ð° agenda png">
            <a:extLst>
              <a:ext uri="{FF2B5EF4-FFF2-40B4-BE49-F238E27FC236}">
                <a16:creationId xmlns:a16="http://schemas.microsoft.com/office/drawing/2014/main" id="{837EBCCA-678C-49A1-9865-207A32623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28194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9A39F9D7-3B0D-4324-9150-399CEFBF0A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7745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</a:t>
            </a:r>
            <a:r>
              <a:rPr lang="en-US" dirty="0"/>
              <a:t>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9810A8-17FA-4769-9DCA-88E7721A1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414" y="3124200"/>
            <a:ext cx="3124200" cy="3124200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3EBE82D-D7E2-4B42-9538-065655182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BE72332-AA9F-4159-A027-8C20721322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dirty="0">
                <a:latin typeface="+mj-lt"/>
              </a:rPr>
              <a:t>7. Подготовка за приемен изпит</a:t>
            </a:r>
          </a:p>
          <a:p>
            <a:pPr marL="0" indent="0">
              <a:buNone/>
            </a:pPr>
            <a:r>
              <a:rPr lang="bg-BG" dirty="0">
                <a:latin typeface="+mj-lt"/>
              </a:rPr>
              <a:t>8. Пробен онлайн изпит </a:t>
            </a:r>
          </a:p>
          <a:p>
            <a:pPr marL="0" indent="0">
              <a:buNone/>
            </a:pPr>
            <a:r>
              <a:rPr lang="bg-BG" dirty="0">
                <a:latin typeface="+mj-lt"/>
              </a:rPr>
              <a:t>9. Онлайн теоретичен изпит</a:t>
            </a:r>
          </a:p>
          <a:p>
            <a:pPr marL="0" indent="0">
              <a:buNone/>
            </a:pPr>
            <a:r>
              <a:rPr lang="bg-BG" dirty="0">
                <a:latin typeface="+mj-lt"/>
              </a:rPr>
              <a:t>10. Онлайн практически приемен изпит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233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9776634"/>
              </p:ext>
            </p:extLst>
          </p:nvPr>
        </p:nvGraphicFramePr>
        <p:xfrm>
          <a:off x="1257300" y="2124000"/>
          <a:ext cx="9677400" cy="3530460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424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40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0C4928BF-9C28-4913-8CC4-4196A104D0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731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3819</TotalTime>
  <Words>1239</Words>
  <Application>Microsoft Office PowerPoint</Application>
  <PresentationFormat>Widescreen</PresentationFormat>
  <Paragraphs>205</Paragraphs>
  <Slides>30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Wingdings 2</vt:lpstr>
      <vt:lpstr>SoftUni</vt:lpstr>
      <vt:lpstr>Основи на Програмирането </vt:lpstr>
      <vt:lpstr>Съдържание</vt:lpstr>
      <vt:lpstr>Имате въпроси?</vt:lpstr>
      <vt:lpstr>SoftUni Diamond Partners</vt:lpstr>
      <vt:lpstr>Цели на Курса и Учебна Програма</vt:lpstr>
      <vt:lpstr>Цели на Курса</vt:lpstr>
      <vt:lpstr>Учебна Програма (1)</vt:lpstr>
      <vt:lpstr>Учебна Програма (2)</vt:lpstr>
      <vt:lpstr>Разпределение на Лекция</vt:lpstr>
      <vt:lpstr>Преподаватели</vt:lpstr>
      <vt:lpstr>Преподаватели</vt:lpstr>
      <vt:lpstr>Преподаватели</vt:lpstr>
      <vt:lpstr>Домашни, Изпити и Оценяване</vt:lpstr>
      <vt:lpstr>Упражнения и Домашни</vt:lpstr>
      <vt:lpstr>Система за Онлайн Оценяване </vt:lpstr>
      <vt:lpstr>Как Работи Тестването в Judge Системата?</vt:lpstr>
      <vt:lpstr>Онлайн Практически Изпит</vt:lpstr>
      <vt:lpstr>Онлайн Теоретичен Изпит</vt:lpstr>
      <vt:lpstr>Резултати от Приемен Изпит</vt:lpstr>
      <vt:lpstr>СофтУни Сертификат</vt:lpstr>
      <vt:lpstr>ЦПО Сертификат</vt:lpstr>
      <vt:lpstr>Какво ни Трябва за Курса?</vt:lpstr>
      <vt:lpstr>Сайт на Курса и Материали</vt:lpstr>
      <vt:lpstr>Слайдове, Видео, Домашни</vt:lpstr>
      <vt:lpstr>Книга "Основи на програмирането със C#"</vt:lpstr>
      <vt:lpstr>Книга "Въведение в програмирането със C#"</vt:lpstr>
      <vt:lpstr>Препоръчителен Софтуер</vt:lpstr>
      <vt:lpstr>Въпроси?</vt:lpstr>
      <vt:lpstr>Обучения в Софтуерен университет (СофтУни)</vt:lpstr>
      <vt:lpstr>Лиценз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Програмиране за начинаещи - откриване на курса</dc:title>
  <dc:subject>Software Development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Desislava Topuzakova</cp:lastModifiedBy>
  <cp:revision>43</cp:revision>
  <dcterms:created xsi:type="dcterms:W3CDTF">2018-05-23T13:08:44Z</dcterms:created>
  <dcterms:modified xsi:type="dcterms:W3CDTF">2020-10-02T12:03:33Z</dcterms:modified>
  <cp:category>computer programming;programming;software development;software engineering</cp:category>
</cp:coreProperties>
</file>